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65" r:id="rId5"/>
    <p:sldId id="262" r:id="rId6"/>
    <p:sldId id="274" r:id="rId7"/>
    <p:sldId id="275" r:id="rId8"/>
    <p:sldId id="276" r:id="rId9"/>
    <p:sldId id="277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2D3C4B"/>
    <a:srgbClr val="CB67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1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7CCD2E-C568-4A00-BA03-A8EBDA274C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F273E80-F261-46CF-A902-AD8812C4F7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76999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5500" spc="-100" baseline="0">
                <a:solidFill>
                  <a:srgbClr val="CB6716"/>
                </a:solidFill>
                <a:latin typeface="Optima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2D1345-31FE-4E7A-9F4F-7F9752DF7375}"/>
              </a:ext>
            </a:extLst>
          </p:cNvPr>
          <p:cNvCxnSpPr/>
          <p:nvPr userDrawn="1"/>
        </p:nvCxnSpPr>
        <p:spPr>
          <a:xfrm>
            <a:off x="4023360" y="5925312"/>
            <a:ext cx="1097280" cy="0"/>
          </a:xfrm>
          <a:prstGeom prst="line">
            <a:avLst/>
          </a:prstGeom>
          <a:ln w="19050">
            <a:solidFill>
              <a:srgbClr val="CB6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082752-D900-4F62-96E8-2F7FEBFD238C}"/>
              </a:ext>
            </a:extLst>
          </p:cNvPr>
          <p:cNvCxnSpPr/>
          <p:nvPr userDrawn="1"/>
        </p:nvCxnSpPr>
        <p:spPr>
          <a:xfrm>
            <a:off x="4023360" y="6249156"/>
            <a:ext cx="1097280" cy="0"/>
          </a:xfrm>
          <a:prstGeom prst="line">
            <a:avLst/>
          </a:prstGeom>
          <a:ln w="19050">
            <a:solidFill>
              <a:srgbClr val="CB6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F915EF-A490-4B72-AA4B-88015C1B7B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5961888"/>
            <a:ext cx="7886700" cy="22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1000" cap="all" spc="300" baseline="0">
                <a:solidFill>
                  <a:schemeClr val="bg1"/>
                </a:solidFill>
                <a:latin typeface="Gelion Semi Bold" panose="00000700000000000000" pitchFamily="50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5591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38943-D83F-4472-AE62-B3CB40A768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7071EE8-FF4A-466C-BAFC-A4F1681CB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76999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5500" spc="-100" baseline="0">
                <a:solidFill>
                  <a:srgbClr val="CB6716"/>
                </a:solidFill>
                <a:latin typeface="Optima" pitchFamily="2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34B056-0F52-4CBF-ABC2-B396D6297152}"/>
              </a:ext>
            </a:extLst>
          </p:cNvPr>
          <p:cNvCxnSpPr/>
          <p:nvPr userDrawn="1"/>
        </p:nvCxnSpPr>
        <p:spPr>
          <a:xfrm>
            <a:off x="4023360" y="5925312"/>
            <a:ext cx="1097280" cy="0"/>
          </a:xfrm>
          <a:prstGeom prst="line">
            <a:avLst/>
          </a:prstGeom>
          <a:ln w="19050">
            <a:solidFill>
              <a:srgbClr val="CB6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ECDE4F-794C-41E8-9BCF-A11F6171CE2A}"/>
              </a:ext>
            </a:extLst>
          </p:cNvPr>
          <p:cNvCxnSpPr/>
          <p:nvPr userDrawn="1"/>
        </p:nvCxnSpPr>
        <p:spPr>
          <a:xfrm>
            <a:off x="4023360" y="6249156"/>
            <a:ext cx="1097280" cy="0"/>
          </a:xfrm>
          <a:prstGeom prst="line">
            <a:avLst/>
          </a:prstGeom>
          <a:ln w="19050">
            <a:solidFill>
              <a:srgbClr val="CB6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67519BA-23BB-4DC6-9040-9BE9FC345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5961888"/>
            <a:ext cx="7886700" cy="22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1000" cap="all" spc="300" baseline="0">
                <a:solidFill>
                  <a:srgbClr val="2D3C4B"/>
                </a:solidFill>
                <a:latin typeface="Gelion Semi Bold" panose="00000700000000000000" pitchFamily="50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9506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45DF1A-63E6-451E-BA96-5E22C6F32E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47578F-631F-49B4-842F-7B911C6DDD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15384" y="1700784"/>
            <a:ext cx="4928616" cy="345643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BA3E411-EDFB-4EC3-9A8B-955CC828F3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7784" y="1545336"/>
            <a:ext cx="3145536" cy="713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4000">
                <a:solidFill>
                  <a:srgbClr val="CB6716"/>
                </a:solidFill>
                <a:latin typeface="Optima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58E31-D2C4-4974-9781-768DA4A918A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7784" y="2429256"/>
            <a:ext cx="3145536" cy="1100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300" baseline="0">
                <a:solidFill>
                  <a:srgbClr val="B49F5F"/>
                </a:solidFill>
                <a:latin typeface="Gelion Regular"/>
              </a:defRPr>
            </a:lvl1pPr>
          </a:lstStyle>
          <a:p>
            <a:pPr lvl="0"/>
            <a:r>
              <a:rPr lang="en-US" dirty="0"/>
              <a:t>Lord Wandsworth College </a:t>
            </a:r>
            <a:r>
              <a:rPr lang="en-US" dirty="0" err="1"/>
              <a:t>enscilli</a:t>
            </a:r>
            <a:r>
              <a:rPr lang="en-US" dirty="0"/>
              <a:t> </a:t>
            </a:r>
            <a:r>
              <a:rPr lang="en-US" dirty="0" err="1"/>
              <a:t>andene</a:t>
            </a:r>
            <a:r>
              <a:rPr lang="en-US" dirty="0"/>
              <a:t> </a:t>
            </a:r>
            <a:r>
              <a:rPr lang="en-US" dirty="0" err="1"/>
              <a:t>natia</a:t>
            </a:r>
            <a:r>
              <a:rPr lang="en-US" dirty="0"/>
              <a:t> </a:t>
            </a:r>
            <a:r>
              <a:rPr lang="en-US" dirty="0" err="1"/>
              <a:t>consendis</a:t>
            </a:r>
            <a:r>
              <a:rPr lang="en-US" dirty="0"/>
              <a:t> </a:t>
            </a:r>
            <a:r>
              <a:rPr lang="en-US" dirty="0" err="1"/>
              <a:t>sequida</a:t>
            </a:r>
            <a:r>
              <a:rPr lang="en-US" dirty="0"/>
              <a:t> </a:t>
            </a:r>
            <a:r>
              <a:rPr lang="en-US" dirty="0" err="1"/>
              <a:t>nempora</a:t>
            </a:r>
            <a:r>
              <a:rPr lang="en-US" dirty="0"/>
              <a:t> </a:t>
            </a:r>
            <a:r>
              <a:rPr lang="en-US" dirty="0" err="1"/>
              <a:t>atam</a:t>
            </a:r>
            <a:r>
              <a:rPr lang="en-US" dirty="0"/>
              <a:t> </a:t>
            </a:r>
            <a:r>
              <a:rPr lang="en-US" dirty="0" err="1"/>
              <a:t>repuditaque</a:t>
            </a:r>
            <a:r>
              <a:rPr lang="en-US" dirty="0"/>
              <a:t> </a:t>
            </a:r>
            <a:r>
              <a:rPr lang="en-US" dirty="0" err="1"/>
              <a:t>nihicip</a:t>
            </a:r>
            <a:r>
              <a:rPr lang="en-US" dirty="0"/>
              <a:t> </a:t>
            </a:r>
            <a:r>
              <a:rPr lang="en-US" dirty="0" err="1"/>
              <a:t>sandenis</a:t>
            </a:r>
            <a:r>
              <a:rPr lang="en-US" dirty="0"/>
              <a:t> </a:t>
            </a:r>
            <a:r>
              <a:rPr lang="en-US" dirty="0" err="1"/>
              <a:t>vendus</a:t>
            </a:r>
            <a:r>
              <a:rPr lang="en-US" dirty="0"/>
              <a:t> </a:t>
            </a:r>
            <a:r>
              <a:rPr lang="en-US" dirty="0" err="1"/>
              <a:t>quioat</a:t>
            </a:r>
            <a:r>
              <a:rPr lang="en-US" dirty="0"/>
              <a:t>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8A0E25-2AE0-4B1A-8B75-43D5F6CDD47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57784" y="3584448"/>
            <a:ext cx="3145536" cy="1572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spcAft>
                <a:spcPts val="0"/>
              </a:spcAft>
              <a:defRPr sz="900" baseline="0">
                <a:solidFill>
                  <a:srgbClr val="2D3C4B"/>
                </a:solidFill>
                <a:latin typeface="Gelion Regular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class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, </a:t>
            </a:r>
            <a:r>
              <a:rPr lang="en-US" dirty="0" err="1"/>
              <a:t>aenean</a:t>
            </a:r>
            <a:r>
              <a:rPr lang="en-US" dirty="0"/>
              <a:t> non a in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ante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cum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, integer </a:t>
            </a:r>
            <a:r>
              <a:rPr lang="en-US" dirty="0" err="1"/>
              <a:t>placerat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 mi eros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,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ligula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57432FA-5DF1-477A-84D1-5E6EF2AC5BF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7784" y="280416"/>
            <a:ext cx="3145536" cy="30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 u="sng" baseline="0">
                <a:solidFill>
                  <a:srgbClr val="B49F5F"/>
                </a:solidFill>
                <a:uFill>
                  <a:solidFill>
                    <a:srgbClr val="B49F5F"/>
                  </a:solidFill>
                </a:uFill>
                <a:latin typeface="Optima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7029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1823AD-43E8-40BC-A157-15D5E55649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22D8B14-BB30-4656-8F76-8B7DDA2A681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7784" y="280416"/>
            <a:ext cx="3145536" cy="30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 u="sng" baseline="0">
                <a:solidFill>
                  <a:srgbClr val="B49F5F"/>
                </a:solidFill>
                <a:uFill>
                  <a:solidFill>
                    <a:srgbClr val="B49F5F"/>
                  </a:solidFill>
                </a:uFill>
                <a:latin typeface="Optima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FAB7E47-F4BB-4BC6-A7CA-75C57C84CC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7784" y="1545336"/>
            <a:ext cx="3145536" cy="713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4000">
                <a:solidFill>
                  <a:srgbClr val="CB6716"/>
                </a:solidFill>
                <a:latin typeface="Optima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8D677A-424E-4C54-9770-50E254A943E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7784" y="2429256"/>
            <a:ext cx="3145536" cy="1100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300" baseline="0">
                <a:solidFill>
                  <a:srgbClr val="B49F5F"/>
                </a:solidFill>
                <a:latin typeface="Gelion Regular"/>
              </a:defRPr>
            </a:lvl1pPr>
          </a:lstStyle>
          <a:p>
            <a:pPr lvl="0"/>
            <a:r>
              <a:rPr lang="en-US" dirty="0"/>
              <a:t>Lord Wandsworth College </a:t>
            </a:r>
            <a:r>
              <a:rPr lang="en-US" dirty="0" err="1"/>
              <a:t>enscilli</a:t>
            </a:r>
            <a:r>
              <a:rPr lang="en-US" dirty="0"/>
              <a:t> </a:t>
            </a:r>
            <a:r>
              <a:rPr lang="en-US" dirty="0" err="1"/>
              <a:t>andene</a:t>
            </a:r>
            <a:r>
              <a:rPr lang="en-US" dirty="0"/>
              <a:t> </a:t>
            </a:r>
            <a:r>
              <a:rPr lang="en-US" dirty="0" err="1"/>
              <a:t>natia</a:t>
            </a:r>
            <a:r>
              <a:rPr lang="en-US" dirty="0"/>
              <a:t> </a:t>
            </a:r>
            <a:r>
              <a:rPr lang="en-US" dirty="0" err="1"/>
              <a:t>consendis</a:t>
            </a:r>
            <a:r>
              <a:rPr lang="en-US" dirty="0"/>
              <a:t> </a:t>
            </a:r>
            <a:r>
              <a:rPr lang="en-US" dirty="0" err="1"/>
              <a:t>sequida</a:t>
            </a:r>
            <a:r>
              <a:rPr lang="en-US" dirty="0"/>
              <a:t> </a:t>
            </a:r>
            <a:r>
              <a:rPr lang="en-US" dirty="0" err="1"/>
              <a:t>nempora</a:t>
            </a:r>
            <a:r>
              <a:rPr lang="en-US" dirty="0"/>
              <a:t> </a:t>
            </a:r>
            <a:r>
              <a:rPr lang="en-US" dirty="0" err="1"/>
              <a:t>atam</a:t>
            </a:r>
            <a:r>
              <a:rPr lang="en-US" dirty="0"/>
              <a:t> </a:t>
            </a:r>
            <a:r>
              <a:rPr lang="en-US" dirty="0" err="1"/>
              <a:t>repuditaque</a:t>
            </a:r>
            <a:r>
              <a:rPr lang="en-US" dirty="0"/>
              <a:t> </a:t>
            </a:r>
            <a:r>
              <a:rPr lang="en-US" dirty="0" err="1"/>
              <a:t>nihicip</a:t>
            </a:r>
            <a:r>
              <a:rPr lang="en-US" dirty="0"/>
              <a:t> </a:t>
            </a:r>
            <a:r>
              <a:rPr lang="en-US" dirty="0" err="1"/>
              <a:t>sandenis</a:t>
            </a:r>
            <a:r>
              <a:rPr lang="en-US" dirty="0"/>
              <a:t> </a:t>
            </a:r>
            <a:r>
              <a:rPr lang="en-US" dirty="0" err="1"/>
              <a:t>vendus</a:t>
            </a:r>
            <a:r>
              <a:rPr lang="en-US" dirty="0"/>
              <a:t> </a:t>
            </a:r>
            <a:r>
              <a:rPr lang="en-US" dirty="0" err="1"/>
              <a:t>quioat</a:t>
            </a:r>
            <a:r>
              <a:rPr lang="en-US" dirty="0"/>
              <a:t>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7388BF7-9392-41AD-AFE4-863945412675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57784" y="3584448"/>
            <a:ext cx="3145536" cy="1572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50000"/>
              </a:lnSpc>
              <a:spcAft>
                <a:spcPts val="0"/>
              </a:spcAft>
              <a:defRPr sz="900" baseline="0">
                <a:solidFill>
                  <a:srgbClr val="2D3C4B"/>
                </a:solidFill>
                <a:latin typeface="Gelion Regular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class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, </a:t>
            </a:r>
            <a:r>
              <a:rPr lang="en-US" dirty="0" err="1"/>
              <a:t>aenean</a:t>
            </a:r>
            <a:r>
              <a:rPr lang="en-US" dirty="0"/>
              <a:t> non a in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ante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cum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, integer </a:t>
            </a:r>
            <a:r>
              <a:rPr lang="en-US" dirty="0" err="1"/>
              <a:t>placerat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 mi eros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,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ligula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4124B12-04F3-4CF3-9705-5825C2DC3D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15384" y="0"/>
            <a:ext cx="4928616" cy="6857464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133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7294464-AD1E-4413-8700-60F874C2B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918B285-26B3-4F93-AF11-3836AC1F205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7784" y="280416"/>
            <a:ext cx="3145536" cy="30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 u="sng" baseline="0">
                <a:solidFill>
                  <a:srgbClr val="B49F5F"/>
                </a:solidFill>
                <a:uFill>
                  <a:solidFill>
                    <a:srgbClr val="B49F5F"/>
                  </a:solidFill>
                </a:uFill>
                <a:latin typeface="Optima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AE29484-B297-49A0-B060-8710F8D2DB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7784" y="1755648"/>
            <a:ext cx="3145536" cy="1316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4000">
                <a:solidFill>
                  <a:srgbClr val="CB6716"/>
                </a:solidFill>
                <a:latin typeface="Optima" pitchFamily="2" charset="0"/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3D9AC5C-968E-4FB6-9939-1DC5B59E8D7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7784" y="3316224"/>
            <a:ext cx="3145536" cy="1100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300" baseline="0">
                <a:solidFill>
                  <a:srgbClr val="B49F5F"/>
                </a:solidFill>
                <a:latin typeface="Gelion Regular"/>
              </a:defRPr>
            </a:lvl1pPr>
          </a:lstStyle>
          <a:p>
            <a:pPr lvl="0"/>
            <a:r>
              <a:rPr lang="en-US" dirty="0"/>
              <a:t>Lord Wandsworth College </a:t>
            </a:r>
            <a:r>
              <a:rPr lang="en-US" dirty="0" err="1"/>
              <a:t>enscilli</a:t>
            </a:r>
            <a:r>
              <a:rPr lang="en-US" dirty="0"/>
              <a:t> </a:t>
            </a:r>
            <a:r>
              <a:rPr lang="en-US" dirty="0" err="1"/>
              <a:t>andene</a:t>
            </a:r>
            <a:r>
              <a:rPr lang="en-US" dirty="0"/>
              <a:t> </a:t>
            </a:r>
            <a:r>
              <a:rPr lang="en-US" dirty="0" err="1"/>
              <a:t>natia</a:t>
            </a:r>
            <a:r>
              <a:rPr lang="en-US" dirty="0"/>
              <a:t> </a:t>
            </a:r>
            <a:r>
              <a:rPr lang="en-US" dirty="0" err="1"/>
              <a:t>consendis</a:t>
            </a:r>
            <a:r>
              <a:rPr lang="en-US" dirty="0"/>
              <a:t> </a:t>
            </a:r>
            <a:r>
              <a:rPr lang="en-US" dirty="0" err="1"/>
              <a:t>sequida</a:t>
            </a:r>
            <a:r>
              <a:rPr lang="en-US" dirty="0"/>
              <a:t> </a:t>
            </a:r>
            <a:r>
              <a:rPr lang="en-US" dirty="0" err="1"/>
              <a:t>nempora</a:t>
            </a:r>
            <a:r>
              <a:rPr lang="en-US" dirty="0"/>
              <a:t> </a:t>
            </a:r>
            <a:r>
              <a:rPr lang="en-US" dirty="0" err="1"/>
              <a:t>atam</a:t>
            </a:r>
            <a:r>
              <a:rPr lang="en-US" dirty="0"/>
              <a:t> </a:t>
            </a:r>
            <a:r>
              <a:rPr lang="en-US" dirty="0" err="1"/>
              <a:t>repuditaque</a:t>
            </a:r>
            <a:r>
              <a:rPr lang="en-US" dirty="0"/>
              <a:t> </a:t>
            </a:r>
            <a:r>
              <a:rPr lang="en-US" dirty="0" err="1"/>
              <a:t>nihicip</a:t>
            </a:r>
            <a:r>
              <a:rPr lang="en-US" dirty="0"/>
              <a:t> </a:t>
            </a:r>
            <a:r>
              <a:rPr lang="en-US" dirty="0" err="1"/>
              <a:t>sandenis</a:t>
            </a:r>
            <a:r>
              <a:rPr lang="en-US" dirty="0"/>
              <a:t> </a:t>
            </a:r>
            <a:r>
              <a:rPr lang="en-US" dirty="0" err="1"/>
              <a:t>vendus</a:t>
            </a:r>
            <a:r>
              <a:rPr lang="en-US" dirty="0"/>
              <a:t> </a:t>
            </a:r>
            <a:r>
              <a:rPr lang="en-US" dirty="0" err="1"/>
              <a:t>quioat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119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8DD72-B33B-45B3-B06B-29295A21630A}" type="datetimeFigureOut">
              <a:rPr lang="en-GB" smtClean="0"/>
              <a:t>25/02/2022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F6C0A-8BE7-49F0-85E6-77AEE90A2D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83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97" r:id="rId3"/>
    <p:sldLayoutId id="2147483699" r:id="rId4"/>
    <p:sldLayoutId id="214748369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C2C7F-6702-4BD6-9E0D-70015C885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Welcome to Geography</a:t>
            </a:r>
            <a:br>
              <a:rPr lang="en-GB" dirty="0"/>
            </a:br>
            <a:r>
              <a:rPr lang="en-GB" dirty="0"/>
              <a:t>4</a:t>
            </a:r>
            <a:r>
              <a:rPr lang="en-GB" baseline="30000" dirty="0"/>
              <a:t>th</a:t>
            </a:r>
            <a:r>
              <a:rPr lang="en-GB" dirty="0"/>
              <a:t>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7303B-0909-4894-8B23-6FFB8627F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Welcome to 4</a:t>
            </a:r>
            <a:r>
              <a:rPr lang="en-GB" baseline="30000" dirty="0"/>
              <a:t>th</a:t>
            </a:r>
            <a:r>
              <a:rPr lang="en-GB" dirty="0"/>
              <a:t> form</a:t>
            </a:r>
          </a:p>
        </p:txBody>
      </p:sp>
    </p:spTree>
    <p:extLst>
      <p:ext uri="{BB962C8B-B14F-4D97-AF65-F5344CB8AC3E}">
        <p14:creationId xmlns:p14="http://schemas.microsoft.com/office/powerpoint/2010/main" val="3389439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2EDC2-BEB2-4666-9231-7B3F40E7C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711" y="446293"/>
            <a:ext cx="6933438" cy="713232"/>
          </a:xfrm>
        </p:spPr>
        <p:txBody>
          <a:bodyPr>
            <a:normAutofit/>
          </a:bodyPr>
          <a:lstStyle/>
          <a:p>
            <a:r>
              <a:rPr lang="en-GB" dirty="0"/>
              <a:t>Geography asks us to be curious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55F22-EAB6-4EA1-8407-F390F7C92F6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04799" y="1345508"/>
            <a:ext cx="4540939" cy="4589356"/>
          </a:xfrm>
        </p:spPr>
        <p:txBody>
          <a:bodyPr>
            <a:noAutofit/>
          </a:bodyPr>
          <a:lstStyle/>
          <a:p>
            <a:r>
              <a:rPr lang="en-GB" dirty="0"/>
              <a:t>Geography asks us to be curious about the world we live in, identify and interpret relationships.</a:t>
            </a:r>
          </a:p>
          <a:p>
            <a:r>
              <a:rPr lang="en-GB" dirty="0"/>
              <a:t>Geography is the most popular optional subject at GCSE.</a:t>
            </a:r>
          </a:p>
          <a:p>
            <a:r>
              <a:rPr lang="en-GB" dirty="0"/>
              <a:t>We have already started the GCSE content in 3</a:t>
            </a:r>
            <a:r>
              <a:rPr lang="en-GB" baseline="30000" dirty="0"/>
              <a:t>rd</a:t>
            </a:r>
            <a:r>
              <a:rPr lang="en-GB" dirty="0"/>
              <a:t> Form giving us three years to develop and master the skills and knowledge of the 2-year GCSE course.</a:t>
            </a:r>
          </a:p>
          <a:p>
            <a:r>
              <a:rPr lang="en-GB" dirty="0"/>
              <a:t>Geography offers a free of charge field trip to the south coast including Swanage or West Wittering.</a:t>
            </a:r>
          </a:p>
          <a:p>
            <a:r>
              <a:rPr lang="en-GB" dirty="0"/>
              <a:t>Geography provides the soft skills of presentation, empathy, data analysis, tech-</a:t>
            </a:r>
            <a:r>
              <a:rPr lang="en-GB" dirty="0" err="1"/>
              <a:t>saviness</a:t>
            </a:r>
            <a:r>
              <a:rPr lang="en-GB" dirty="0"/>
              <a:t> and independent thought.</a:t>
            </a:r>
          </a:p>
          <a:p>
            <a:r>
              <a:rPr lang="en-GB" dirty="0"/>
              <a:t>Exam skills are embedded already from 3</a:t>
            </a:r>
            <a:r>
              <a:rPr lang="en-GB" baseline="30000" dirty="0"/>
              <a:t>rd</a:t>
            </a:r>
            <a:r>
              <a:rPr lang="en-GB" dirty="0"/>
              <a:t> Form enabling students to successfully answer GCSE level material. </a:t>
            </a:r>
          </a:p>
          <a:p>
            <a:r>
              <a:rPr lang="en-GB" dirty="0"/>
              <a:t>Russel Group Universities see Geography as a preferred ‘facilitating’ subject.  Geography itself can lead onto a wide range of university courses as well as careers ranging from town planning to volcanology.</a:t>
            </a:r>
          </a:p>
          <a:p>
            <a:r>
              <a:rPr lang="en-GB" dirty="0"/>
              <a:t>All classes are taught by specialist teachers and Saturday morning clinics are available.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39AC42A5-456F-4D66-8D53-539E9CEB8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593" y="2056822"/>
            <a:ext cx="3842806" cy="2882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346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53846-BFE8-4CEA-843B-DB231BB8B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553" y="502804"/>
            <a:ext cx="8067862" cy="713232"/>
          </a:xfrm>
        </p:spPr>
        <p:txBody>
          <a:bodyPr>
            <a:normAutofit/>
          </a:bodyPr>
          <a:lstStyle/>
          <a:p>
            <a:r>
              <a:rPr lang="en-GB" dirty="0"/>
              <a:t>Geography examinations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3317CA-5F5C-4DCA-AFFF-74F3FA452DE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20860" y="1700784"/>
            <a:ext cx="4020042" cy="3966166"/>
          </a:xfrm>
        </p:spPr>
        <p:txBody>
          <a:bodyPr>
            <a:normAutofit fontScale="92500" lnSpcReduction="20000"/>
          </a:bodyPr>
          <a:lstStyle/>
          <a:p>
            <a:r>
              <a:rPr lang="en-GB" sz="1600" dirty="0"/>
              <a:t>We follow the </a:t>
            </a:r>
            <a:r>
              <a:rPr lang="en-GB" sz="1600" b="1" dirty="0"/>
              <a:t>Cambridge International  Assessment Examination </a:t>
            </a:r>
            <a:r>
              <a:rPr lang="en-GB" sz="1600" dirty="0"/>
              <a:t>board. There are three papers to be sat at the end of 5</a:t>
            </a:r>
            <a:r>
              <a:rPr lang="en-GB" sz="1600" baseline="30000" dirty="0"/>
              <a:t>th</a:t>
            </a:r>
            <a:r>
              <a:rPr lang="en-GB" sz="1600" dirty="0"/>
              <a:t> Form. </a:t>
            </a:r>
          </a:p>
          <a:p>
            <a:endParaRPr lang="en-GB" sz="1600" dirty="0"/>
          </a:p>
          <a:p>
            <a:r>
              <a:rPr lang="en-GB" sz="1600" b="1" dirty="0"/>
              <a:t>Paper 1 Physical and Human Geography </a:t>
            </a:r>
            <a:r>
              <a:rPr lang="en-GB" sz="1600" dirty="0"/>
              <a:t>accounts for 45% of the overall grade. We have already covered 5 of the 16 units in 3</a:t>
            </a:r>
            <a:r>
              <a:rPr lang="en-GB" sz="1600" baseline="30000" dirty="0"/>
              <a:t>rd</a:t>
            </a:r>
            <a:r>
              <a:rPr lang="en-GB" sz="1600" dirty="0"/>
              <a:t> Form.</a:t>
            </a:r>
          </a:p>
          <a:p>
            <a:endParaRPr lang="en-GB" sz="1600" dirty="0"/>
          </a:p>
          <a:p>
            <a:r>
              <a:rPr lang="en-GB" sz="1600" b="1" dirty="0"/>
              <a:t>Paper 2 Map Skills </a:t>
            </a:r>
            <a:r>
              <a:rPr lang="en-GB" sz="1600" dirty="0"/>
              <a:t>accounts for 37.5% of the overall grade. This builds on the map work covered in 1</a:t>
            </a:r>
            <a:r>
              <a:rPr lang="en-GB" sz="1600" baseline="30000" dirty="0"/>
              <a:t>st</a:t>
            </a:r>
            <a:r>
              <a:rPr lang="en-GB" sz="1600" dirty="0"/>
              <a:t> Form.</a:t>
            </a:r>
          </a:p>
          <a:p>
            <a:endParaRPr lang="en-GB" sz="1600" dirty="0"/>
          </a:p>
          <a:p>
            <a:r>
              <a:rPr lang="en-GB" sz="1600" b="1" dirty="0"/>
              <a:t>Paper 4 Alternative to Coursework </a:t>
            </a:r>
            <a:r>
              <a:rPr lang="en-GB" sz="1600" dirty="0"/>
              <a:t>accounts for 37.5% of the overall grade. This is based on the skills experienced on the free of charge compulsory field trip to Swanage or West Wittering.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8194" name="Picture 2" descr="Coronavirus: Cambridge International announces exam policy for 2021">
            <a:extLst>
              <a:ext uri="{FF2B5EF4-FFF2-40B4-BE49-F238E27FC236}">
                <a16:creationId xmlns:a16="http://schemas.microsoft.com/office/drawing/2014/main" id="{0A58064B-0D5B-4746-8CE4-3AD3150E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97" y="2446166"/>
            <a:ext cx="3710018" cy="2120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361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C6C78-BCFD-486C-ABA7-989901A2D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" y="794004"/>
            <a:ext cx="7945554" cy="713232"/>
          </a:xfrm>
        </p:spPr>
        <p:txBody>
          <a:bodyPr>
            <a:normAutofit fontScale="92500"/>
          </a:bodyPr>
          <a:lstStyle/>
          <a:p>
            <a:r>
              <a:rPr lang="en-GB" b="1" dirty="0"/>
              <a:t>Paper 1 Physical and Human Geography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26BBF9-80FF-41F6-82C7-C6AE3B4ABAC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7782" y="1584182"/>
            <a:ext cx="3955975" cy="4234197"/>
          </a:xfrm>
        </p:spPr>
        <p:txBody>
          <a:bodyPr>
            <a:normAutofit fontScale="92500" lnSpcReduction="20000"/>
          </a:bodyPr>
          <a:lstStyle/>
          <a:p>
            <a:r>
              <a:rPr lang="en-GB" sz="1400" dirty="0"/>
              <a:t>The content is split across the following themes and units and accounts for 45% of the overall exam.</a:t>
            </a:r>
          </a:p>
          <a:p>
            <a:endParaRPr lang="en-GB" sz="1400" b="1" dirty="0"/>
          </a:p>
          <a:p>
            <a:r>
              <a:rPr lang="en-GB" sz="1400" b="1" dirty="0"/>
              <a:t>Theme 1 Human Geography</a:t>
            </a:r>
          </a:p>
          <a:p>
            <a:r>
              <a:rPr lang="en-GB" sz="1400" dirty="0"/>
              <a:t>1.1 Population Dynamics</a:t>
            </a:r>
          </a:p>
          <a:p>
            <a:r>
              <a:rPr lang="en-GB" sz="1400" dirty="0"/>
              <a:t>1.2 Migration</a:t>
            </a:r>
          </a:p>
          <a:p>
            <a:r>
              <a:rPr lang="en-GB" sz="1400" dirty="0"/>
              <a:t>1.3 Population Structure</a:t>
            </a:r>
          </a:p>
          <a:p>
            <a:r>
              <a:rPr lang="en-GB" sz="1400" dirty="0"/>
              <a:t>1.4 Population Distribution and Density</a:t>
            </a:r>
          </a:p>
          <a:p>
            <a:endParaRPr lang="en-GB" sz="1400" dirty="0"/>
          </a:p>
          <a:p>
            <a:r>
              <a:rPr lang="en-GB" sz="1400" b="1" dirty="0"/>
              <a:t>Theme 2 Physical Geography</a:t>
            </a:r>
          </a:p>
          <a:p>
            <a:r>
              <a:rPr lang="en-GB" sz="1400" dirty="0"/>
              <a:t>2.1 Earthquakes and Volcanoes (Covered in 3</a:t>
            </a:r>
            <a:r>
              <a:rPr lang="en-GB" sz="1400" baseline="30000" dirty="0"/>
              <a:t>rd</a:t>
            </a:r>
            <a:r>
              <a:rPr lang="en-GB" sz="1400" dirty="0"/>
              <a:t> Form)</a:t>
            </a:r>
          </a:p>
          <a:p>
            <a:r>
              <a:rPr lang="en-GB" sz="1400" dirty="0"/>
              <a:t>2.2 Rivers (Covered in 3</a:t>
            </a:r>
            <a:r>
              <a:rPr lang="en-GB" sz="1400" baseline="30000" dirty="0"/>
              <a:t>rd</a:t>
            </a:r>
            <a:r>
              <a:rPr lang="en-GB" sz="1400" dirty="0"/>
              <a:t> Form)</a:t>
            </a:r>
          </a:p>
          <a:p>
            <a:r>
              <a:rPr lang="en-GB" sz="1400" dirty="0"/>
              <a:t>2.3 Coasts</a:t>
            </a:r>
          </a:p>
          <a:p>
            <a:r>
              <a:rPr lang="en-GB" sz="1400" dirty="0"/>
              <a:t>2.4 Weather</a:t>
            </a:r>
          </a:p>
          <a:p>
            <a:r>
              <a:rPr lang="en-GB" sz="1400" dirty="0"/>
              <a:t>2.5 Climate and Natural Vegetation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B076C2B-F162-44A5-8255-A230211EE592}"/>
              </a:ext>
            </a:extLst>
          </p:cNvPr>
          <p:cNvSpPr txBox="1">
            <a:spLocks/>
          </p:cNvSpPr>
          <p:nvPr/>
        </p:nvSpPr>
        <p:spPr>
          <a:xfrm>
            <a:off x="4630245" y="1601654"/>
            <a:ext cx="3955975" cy="4449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00" kern="1200" baseline="0">
                <a:solidFill>
                  <a:srgbClr val="B49F5F"/>
                </a:solidFill>
                <a:latin typeface="Gelion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Theme 3 Economic Development Geography</a:t>
            </a:r>
          </a:p>
          <a:p>
            <a:r>
              <a:rPr lang="en-GB" dirty="0"/>
              <a:t>3.1 Development</a:t>
            </a:r>
          </a:p>
          <a:p>
            <a:r>
              <a:rPr lang="en-GB" dirty="0"/>
              <a:t>3.2 Food Production (Covered in 3</a:t>
            </a:r>
            <a:r>
              <a:rPr lang="en-GB" baseline="30000" dirty="0"/>
              <a:t>rd</a:t>
            </a:r>
            <a:r>
              <a:rPr lang="en-GB" dirty="0"/>
              <a:t> Form)</a:t>
            </a:r>
          </a:p>
          <a:p>
            <a:r>
              <a:rPr lang="en-GB" dirty="0"/>
              <a:t>3.3 Industry</a:t>
            </a:r>
          </a:p>
          <a:p>
            <a:r>
              <a:rPr lang="en-GB" dirty="0"/>
              <a:t>3.4 Tourism (Covered in 3</a:t>
            </a:r>
            <a:r>
              <a:rPr lang="en-GB" baseline="30000" dirty="0"/>
              <a:t>rd</a:t>
            </a:r>
            <a:r>
              <a:rPr lang="en-GB" dirty="0"/>
              <a:t> Form)</a:t>
            </a:r>
          </a:p>
          <a:p>
            <a:r>
              <a:rPr lang="en-GB" dirty="0"/>
              <a:t>3.5 Energy (Covered in 3</a:t>
            </a:r>
            <a:r>
              <a:rPr lang="en-GB" baseline="30000" dirty="0"/>
              <a:t>rd</a:t>
            </a:r>
            <a:r>
              <a:rPr lang="en-GB" dirty="0"/>
              <a:t> Form)</a:t>
            </a:r>
          </a:p>
          <a:p>
            <a:r>
              <a:rPr lang="en-GB" dirty="0"/>
              <a:t>3.6 Water</a:t>
            </a:r>
          </a:p>
          <a:p>
            <a:r>
              <a:rPr lang="en-GB" dirty="0"/>
              <a:t>3.7 Environmental Risk of Economic Development</a:t>
            </a:r>
          </a:p>
        </p:txBody>
      </p:sp>
      <p:pic>
        <p:nvPicPr>
          <p:cNvPr id="7170" name="Picture 2" descr="Geography - Hester&amp;#39;s Way Primary School">
            <a:extLst>
              <a:ext uri="{FF2B5EF4-FFF2-40B4-BE49-F238E27FC236}">
                <a16:creationId xmlns:a16="http://schemas.microsoft.com/office/drawing/2014/main" id="{BAFCE281-E624-48E0-838F-ABC8D5777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56" y="4502417"/>
            <a:ext cx="2692603" cy="1507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816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C6C78-BCFD-486C-ABA7-989901A2D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" y="794004"/>
            <a:ext cx="7945554" cy="713232"/>
          </a:xfrm>
        </p:spPr>
        <p:txBody>
          <a:bodyPr>
            <a:normAutofit/>
          </a:bodyPr>
          <a:lstStyle/>
          <a:p>
            <a:r>
              <a:rPr lang="en-GB" b="1" dirty="0"/>
              <a:t>Paper 2 Map Skills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26BBF9-80FF-41F6-82C7-C6AE3B4ABAC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7782" y="1584182"/>
            <a:ext cx="3955975" cy="4234197"/>
          </a:xfrm>
        </p:spPr>
        <p:txBody>
          <a:bodyPr>
            <a:normAutofit/>
          </a:bodyPr>
          <a:lstStyle/>
          <a:p>
            <a:r>
              <a:rPr lang="en-GB" dirty="0"/>
              <a:t>This paper looks at traditional map skills and asks students to be able to read the human and physical characteristics of a map as though they were actually there. This section accounts for 20 of the 60 marks.</a:t>
            </a:r>
          </a:p>
          <a:p>
            <a:endParaRPr lang="en-GB" dirty="0"/>
          </a:p>
          <a:p>
            <a:r>
              <a:rPr lang="en-GB" dirty="0"/>
              <a:t>Other skills are examined including ways of presenting data such as maps, diagrams, graphs, tables of data and written material. Content will be based on the units covered in Paper 1 and account for 40 of the 60 marks.</a:t>
            </a:r>
          </a:p>
          <a:p>
            <a:endParaRPr lang="en-GB" dirty="0"/>
          </a:p>
          <a:p>
            <a:r>
              <a:rPr lang="en-GB" dirty="0"/>
              <a:t>This paper accounts for 37.5% of the overall exam.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54240-3631-4DEC-A21C-E7270E2D4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804" y="984289"/>
            <a:ext cx="3314363" cy="472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0570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C6C78-BCFD-486C-ABA7-989901A2D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" y="794004"/>
            <a:ext cx="7945554" cy="713232"/>
          </a:xfrm>
        </p:spPr>
        <p:txBody>
          <a:bodyPr>
            <a:normAutofit/>
          </a:bodyPr>
          <a:lstStyle/>
          <a:p>
            <a:r>
              <a:rPr lang="en-GB" b="1" dirty="0"/>
              <a:t>Paper 4 Alternative to Coursework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26BBF9-80FF-41F6-82C7-C6AE3B4ABAC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7781" y="1584182"/>
            <a:ext cx="5080047" cy="4234197"/>
          </a:xfrm>
        </p:spPr>
        <p:txBody>
          <a:bodyPr>
            <a:noAutofit/>
          </a:bodyPr>
          <a:lstStyle/>
          <a:p>
            <a:r>
              <a:rPr lang="en-GB" dirty="0"/>
              <a:t>This paper replaces the traditional Paper 3 Coursework Project. Students practise a series of skills on their compulsory free of charge trip to the south coast either at Swanage or West Wittering. Students are given fieldwork data for a project based on one of the units covered in Paper 1. Here students are tested on a series of tasks including the elements of a project. These include:</a:t>
            </a:r>
          </a:p>
          <a:p>
            <a:pPr marL="342900" indent="-342900">
              <a:buAutoNum type="arabicPeriod"/>
            </a:pPr>
            <a:r>
              <a:rPr lang="en-GB" dirty="0"/>
              <a:t>Formulate aims and hypothesis</a:t>
            </a:r>
          </a:p>
          <a:p>
            <a:pPr marL="342900" indent="-342900">
              <a:buFontTx/>
              <a:buAutoNum type="arabicPeriod"/>
            </a:pPr>
            <a:r>
              <a:rPr lang="en-GB" dirty="0"/>
              <a:t>Outline how data may be collected during an investigation</a:t>
            </a:r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GB" dirty="0"/>
              <a:t>Plot data or complete graphs of data</a:t>
            </a:r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GB" dirty="0"/>
              <a:t>Describe the patterns in the statistics or graphs provided</a:t>
            </a:r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GB" dirty="0"/>
              <a:t>Explain the meaning of graphs using your geographical understanding</a:t>
            </a:r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GB" dirty="0"/>
              <a:t>Write a conclusion to a theoretical investigation</a:t>
            </a:r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GB" dirty="0"/>
              <a:t>Evaluate the data collection methods used in the investigation</a:t>
            </a:r>
            <a:endParaRPr lang="en-US" dirty="0"/>
          </a:p>
          <a:p>
            <a:r>
              <a:rPr lang="en-GB" dirty="0"/>
              <a:t>This paper accounts for 37.5% of the overall exam.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8EC4C00-CD82-4D52-9762-EC3F1515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52" r="17767" b="2"/>
          <a:stretch/>
        </p:blipFill>
        <p:spPr>
          <a:xfrm>
            <a:off x="5695146" y="2178252"/>
            <a:ext cx="2932553" cy="2945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282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109760-E151-474D-9FE6-210C03B49A3B}"/>
              </a:ext>
            </a:extLst>
          </p:cNvPr>
          <p:cNvSpPr>
            <a:spLocks noGrp="1"/>
          </p:cNvSpPr>
          <p:nvPr>
            <p:ph idx="13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91CF2-AF29-4970-9B59-44F09896F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CCB81-E177-4A92-B81A-AED59E3E93CA}"/>
              </a:ext>
            </a:extLst>
          </p:cNvPr>
          <p:cNvSpPr>
            <a:spLocks noGrp="1"/>
          </p:cNvSpPr>
          <p:nvPr>
            <p:ph idx="11"/>
          </p:nvPr>
        </p:nvSpPr>
        <p:spPr/>
      </p:sp>
    </p:spTree>
    <p:extLst>
      <p:ext uri="{BB962C8B-B14F-4D97-AF65-F5344CB8AC3E}">
        <p14:creationId xmlns:p14="http://schemas.microsoft.com/office/powerpoint/2010/main" val="1779682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WC Powerpoint Templates" id="{1B755C85-FB02-44CD-82FF-A56AB2E0D5AE}" vid="{BFF5FF47-0A49-46A8-B090-8E18FB9A661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6F20EAC1733A40A81EC74007206B80" ma:contentTypeVersion="7" ma:contentTypeDescription="Create a new document." ma:contentTypeScope="" ma:versionID="28b98e34d1b5b272cbc7c689a1a5e6b7">
  <xsd:schema xmlns:xsd="http://www.w3.org/2001/XMLSchema" xmlns:xs="http://www.w3.org/2001/XMLSchema" xmlns:p="http://schemas.microsoft.com/office/2006/metadata/properties" xmlns:ns2="008b7960-1bcf-48ea-97a2-4df6678cbfc4" targetNamespace="http://schemas.microsoft.com/office/2006/metadata/properties" ma:root="true" ma:fieldsID="bf3b34d07d443d969b60338c009df649" ns2:_="">
    <xsd:import namespace="008b7960-1bcf-48ea-97a2-4df6678cb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b7960-1bcf-48ea-97a2-4df6678cbf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587B78-7647-420D-8FC1-D6C5761DB51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66641DD-7D71-46C0-8630-08DC0712D9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8b7960-1bcf-48ea-97a2-4df6678cbf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B2E4FDA-B3FF-4606-87D4-59BDDAB5DB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1836</TotalTime>
  <Words>643</Words>
  <Application>Microsoft Office PowerPoint</Application>
  <PresentationFormat>On-screen Show (4:3)</PresentationFormat>
  <Paragraphs>60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Gelion Regular</vt:lpstr>
      <vt:lpstr>Gelion Semi Bold</vt:lpstr>
      <vt:lpstr>Optima</vt:lpstr>
      <vt:lpstr>Office Theme</vt:lpstr>
      <vt:lpstr>Welcome to Geography 4th 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offord</dc:creator>
  <cp:lastModifiedBy>Estelle Benson</cp:lastModifiedBy>
  <cp:revision>14</cp:revision>
  <dcterms:created xsi:type="dcterms:W3CDTF">2021-12-10T15:28:04Z</dcterms:created>
  <dcterms:modified xsi:type="dcterms:W3CDTF">2022-02-25T16:23:29Z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0x010100786F20EAC1733A40A81EC74007206B80</vt:lpwstr>
  </property>
</Properties>
</file>