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5" r:id="rId5"/>
    <p:sldId id="262" r:id="rId6"/>
    <p:sldId id="263" r:id="rId7"/>
    <p:sldId id="266" r:id="rId8"/>
    <p:sldId id="26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C4B"/>
    <a:srgbClr val="CB6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3FB6A9-CD39-40FD-8765-CFDAC8FFA46C}" v="1" dt="2022-02-02T14:16:11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1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7CCD2E-C568-4A00-BA03-A8EBDA274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F273E80-F261-46CF-A902-AD8812C4F7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99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500" spc="-100" baseline="0">
                <a:solidFill>
                  <a:srgbClr val="CB6716"/>
                </a:solidFill>
                <a:latin typeface="Optim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2D1345-31FE-4E7A-9F4F-7F9752DF7375}"/>
              </a:ext>
            </a:extLst>
          </p:cNvPr>
          <p:cNvCxnSpPr/>
          <p:nvPr userDrawn="1"/>
        </p:nvCxnSpPr>
        <p:spPr>
          <a:xfrm>
            <a:off x="4023360" y="5925312"/>
            <a:ext cx="1097280" cy="0"/>
          </a:xfrm>
          <a:prstGeom prst="line">
            <a:avLst/>
          </a:prstGeom>
          <a:ln w="19050">
            <a:solidFill>
              <a:srgbClr val="CB67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082752-D900-4F62-96E8-2F7FEBFD238C}"/>
              </a:ext>
            </a:extLst>
          </p:cNvPr>
          <p:cNvCxnSpPr/>
          <p:nvPr userDrawn="1"/>
        </p:nvCxnSpPr>
        <p:spPr>
          <a:xfrm>
            <a:off x="4023360" y="6249156"/>
            <a:ext cx="1097280" cy="0"/>
          </a:xfrm>
          <a:prstGeom prst="line">
            <a:avLst/>
          </a:prstGeom>
          <a:ln w="19050">
            <a:solidFill>
              <a:srgbClr val="CB67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F915EF-A490-4B72-AA4B-88015C1B7B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5961888"/>
            <a:ext cx="7886700" cy="22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1000" cap="all" spc="300" baseline="0">
                <a:solidFill>
                  <a:schemeClr val="bg1"/>
                </a:solidFill>
                <a:latin typeface="Gelion Semi Bold" panose="00000700000000000000" pitchFamily="50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5591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738943-D83F-4472-AE62-B3CB40A768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7071EE8-FF4A-466C-BAFC-A4F1681CB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999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500" spc="-100" baseline="0">
                <a:solidFill>
                  <a:srgbClr val="CB6716"/>
                </a:solidFill>
                <a:latin typeface="Optim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34B056-0F52-4CBF-ABC2-B396D6297152}"/>
              </a:ext>
            </a:extLst>
          </p:cNvPr>
          <p:cNvCxnSpPr/>
          <p:nvPr userDrawn="1"/>
        </p:nvCxnSpPr>
        <p:spPr>
          <a:xfrm>
            <a:off x="4023360" y="5925312"/>
            <a:ext cx="1097280" cy="0"/>
          </a:xfrm>
          <a:prstGeom prst="line">
            <a:avLst/>
          </a:prstGeom>
          <a:ln w="19050">
            <a:solidFill>
              <a:srgbClr val="CB67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ECDE4F-794C-41E8-9BCF-A11F6171CE2A}"/>
              </a:ext>
            </a:extLst>
          </p:cNvPr>
          <p:cNvCxnSpPr/>
          <p:nvPr userDrawn="1"/>
        </p:nvCxnSpPr>
        <p:spPr>
          <a:xfrm>
            <a:off x="4023360" y="6249156"/>
            <a:ext cx="1097280" cy="0"/>
          </a:xfrm>
          <a:prstGeom prst="line">
            <a:avLst/>
          </a:prstGeom>
          <a:ln w="19050">
            <a:solidFill>
              <a:srgbClr val="CB67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67519BA-23BB-4DC6-9040-9BE9FC3455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5961888"/>
            <a:ext cx="7886700" cy="22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1000" cap="all" spc="300" baseline="0">
                <a:solidFill>
                  <a:srgbClr val="2D3C4B"/>
                </a:solidFill>
                <a:latin typeface="Gelion Semi Bold" panose="00000700000000000000" pitchFamily="50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9506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45DF1A-63E6-451E-BA96-5E22C6F32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47578F-631F-49B4-842F-7B911C6DDD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15384" y="1700784"/>
            <a:ext cx="4928616" cy="345643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BA3E411-EDFB-4EC3-9A8B-955CC828F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7784" y="1545336"/>
            <a:ext cx="3145536" cy="713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4000">
                <a:solidFill>
                  <a:srgbClr val="CB6716"/>
                </a:solidFill>
                <a:latin typeface="Optima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E458E31-D2C4-4974-9781-768DA4A918A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57784" y="2429256"/>
            <a:ext cx="3145536" cy="1100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300" baseline="0">
                <a:solidFill>
                  <a:srgbClr val="B49F5F"/>
                </a:solidFill>
                <a:latin typeface="Gelion Regular"/>
              </a:defRPr>
            </a:lvl1pPr>
          </a:lstStyle>
          <a:p>
            <a:pPr lvl="0"/>
            <a:r>
              <a:rPr lang="en-US" dirty="0"/>
              <a:t>Lord Wandsworth College </a:t>
            </a:r>
            <a:r>
              <a:rPr lang="en-US" dirty="0" err="1"/>
              <a:t>enscilli</a:t>
            </a:r>
            <a:r>
              <a:rPr lang="en-US" dirty="0"/>
              <a:t> </a:t>
            </a:r>
            <a:r>
              <a:rPr lang="en-US" dirty="0" err="1"/>
              <a:t>andene</a:t>
            </a:r>
            <a:r>
              <a:rPr lang="en-US" dirty="0"/>
              <a:t> </a:t>
            </a:r>
            <a:r>
              <a:rPr lang="en-US" dirty="0" err="1"/>
              <a:t>natia</a:t>
            </a:r>
            <a:r>
              <a:rPr lang="en-US" dirty="0"/>
              <a:t> </a:t>
            </a:r>
            <a:r>
              <a:rPr lang="en-US" dirty="0" err="1"/>
              <a:t>consendis</a:t>
            </a:r>
            <a:r>
              <a:rPr lang="en-US" dirty="0"/>
              <a:t> </a:t>
            </a:r>
            <a:r>
              <a:rPr lang="en-US" dirty="0" err="1"/>
              <a:t>sequida</a:t>
            </a:r>
            <a:r>
              <a:rPr lang="en-US" dirty="0"/>
              <a:t> </a:t>
            </a:r>
            <a:r>
              <a:rPr lang="en-US" dirty="0" err="1"/>
              <a:t>nempora</a:t>
            </a:r>
            <a:r>
              <a:rPr lang="en-US" dirty="0"/>
              <a:t> </a:t>
            </a:r>
            <a:r>
              <a:rPr lang="en-US" dirty="0" err="1"/>
              <a:t>atam</a:t>
            </a:r>
            <a:r>
              <a:rPr lang="en-US" dirty="0"/>
              <a:t> </a:t>
            </a:r>
            <a:r>
              <a:rPr lang="en-US" dirty="0" err="1"/>
              <a:t>repuditaque</a:t>
            </a:r>
            <a:r>
              <a:rPr lang="en-US" dirty="0"/>
              <a:t> </a:t>
            </a:r>
            <a:r>
              <a:rPr lang="en-US" dirty="0" err="1"/>
              <a:t>nihicip</a:t>
            </a:r>
            <a:r>
              <a:rPr lang="en-US" dirty="0"/>
              <a:t> </a:t>
            </a:r>
            <a:r>
              <a:rPr lang="en-US" dirty="0" err="1"/>
              <a:t>sandenis</a:t>
            </a:r>
            <a:r>
              <a:rPr lang="en-US" dirty="0"/>
              <a:t> </a:t>
            </a:r>
            <a:r>
              <a:rPr lang="en-US" dirty="0" err="1"/>
              <a:t>vendus</a:t>
            </a:r>
            <a:r>
              <a:rPr lang="en-US" dirty="0"/>
              <a:t> </a:t>
            </a:r>
            <a:r>
              <a:rPr lang="en-US" dirty="0" err="1"/>
              <a:t>quioat</a:t>
            </a:r>
            <a:r>
              <a:rPr lang="en-US" dirty="0"/>
              <a:t>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8A0E25-2AE0-4B1A-8B75-43D5F6CDD47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57784" y="3584448"/>
            <a:ext cx="3145536" cy="1572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spcAft>
                <a:spcPts val="0"/>
              </a:spcAft>
              <a:defRPr sz="900" baseline="0">
                <a:solidFill>
                  <a:srgbClr val="2D3C4B"/>
                </a:solidFill>
                <a:latin typeface="Gelion Regular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class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, </a:t>
            </a:r>
            <a:r>
              <a:rPr lang="en-US" dirty="0" err="1"/>
              <a:t>aenean</a:t>
            </a:r>
            <a:r>
              <a:rPr lang="en-US" dirty="0"/>
              <a:t> non a in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ante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cum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, integer </a:t>
            </a:r>
            <a:r>
              <a:rPr lang="en-US" dirty="0" err="1"/>
              <a:t>placerat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 mi eros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,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ligula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57432FA-5DF1-477A-84D1-5E6EF2AC5BF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7784" y="280416"/>
            <a:ext cx="3145536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 u="sng" baseline="0">
                <a:solidFill>
                  <a:srgbClr val="B49F5F"/>
                </a:solidFill>
                <a:uFill>
                  <a:solidFill>
                    <a:srgbClr val="B49F5F"/>
                  </a:solidFill>
                </a:uFill>
                <a:latin typeface="Optima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7029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1823AD-43E8-40BC-A157-15D5E5564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22D8B14-BB30-4656-8F76-8B7DDA2A681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7784" y="280416"/>
            <a:ext cx="3145536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 u="sng" baseline="0">
                <a:solidFill>
                  <a:srgbClr val="B49F5F"/>
                </a:solidFill>
                <a:uFill>
                  <a:solidFill>
                    <a:srgbClr val="B49F5F"/>
                  </a:solidFill>
                </a:uFill>
                <a:latin typeface="Optima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FAB7E47-F4BB-4BC6-A7CA-75C57C84CC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7784" y="1545336"/>
            <a:ext cx="3145536" cy="713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4000">
                <a:solidFill>
                  <a:srgbClr val="CB6716"/>
                </a:solidFill>
                <a:latin typeface="Optima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8D677A-424E-4C54-9770-50E254A943E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57784" y="2429256"/>
            <a:ext cx="3145536" cy="1100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300" baseline="0">
                <a:solidFill>
                  <a:srgbClr val="B49F5F"/>
                </a:solidFill>
                <a:latin typeface="Gelion Regular"/>
              </a:defRPr>
            </a:lvl1pPr>
          </a:lstStyle>
          <a:p>
            <a:pPr lvl="0"/>
            <a:r>
              <a:rPr lang="en-US" dirty="0"/>
              <a:t>Lord Wandsworth College </a:t>
            </a:r>
            <a:r>
              <a:rPr lang="en-US" dirty="0" err="1"/>
              <a:t>enscilli</a:t>
            </a:r>
            <a:r>
              <a:rPr lang="en-US" dirty="0"/>
              <a:t> </a:t>
            </a:r>
            <a:r>
              <a:rPr lang="en-US" dirty="0" err="1"/>
              <a:t>andene</a:t>
            </a:r>
            <a:r>
              <a:rPr lang="en-US" dirty="0"/>
              <a:t> </a:t>
            </a:r>
            <a:r>
              <a:rPr lang="en-US" dirty="0" err="1"/>
              <a:t>natia</a:t>
            </a:r>
            <a:r>
              <a:rPr lang="en-US" dirty="0"/>
              <a:t> </a:t>
            </a:r>
            <a:r>
              <a:rPr lang="en-US" dirty="0" err="1"/>
              <a:t>consendis</a:t>
            </a:r>
            <a:r>
              <a:rPr lang="en-US" dirty="0"/>
              <a:t> </a:t>
            </a:r>
            <a:r>
              <a:rPr lang="en-US" dirty="0" err="1"/>
              <a:t>sequida</a:t>
            </a:r>
            <a:r>
              <a:rPr lang="en-US" dirty="0"/>
              <a:t> </a:t>
            </a:r>
            <a:r>
              <a:rPr lang="en-US" dirty="0" err="1"/>
              <a:t>nempora</a:t>
            </a:r>
            <a:r>
              <a:rPr lang="en-US" dirty="0"/>
              <a:t> </a:t>
            </a:r>
            <a:r>
              <a:rPr lang="en-US" dirty="0" err="1"/>
              <a:t>atam</a:t>
            </a:r>
            <a:r>
              <a:rPr lang="en-US" dirty="0"/>
              <a:t> </a:t>
            </a:r>
            <a:r>
              <a:rPr lang="en-US" dirty="0" err="1"/>
              <a:t>repuditaque</a:t>
            </a:r>
            <a:r>
              <a:rPr lang="en-US" dirty="0"/>
              <a:t> </a:t>
            </a:r>
            <a:r>
              <a:rPr lang="en-US" dirty="0" err="1"/>
              <a:t>nihicip</a:t>
            </a:r>
            <a:r>
              <a:rPr lang="en-US" dirty="0"/>
              <a:t> </a:t>
            </a:r>
            <a:r>
              <a:rPr lang="en-US" dirty="0" err="1"/>
              <a:t>sandenis</a:t>
            </a:r>
            <a:r>
              <a:rPr lang="en-US" dirty="0"/>
              <a:t> </a:t>
            </a:r>
            <a:r>
              <a:rPr lang="en-US" dirty="0" err="1"/>
              <a:t>vendus</a:t>
            </a:r>
            <a:r>
              <a:rPr lang="en-US" dirty="0"/>
              <a:t> </a:t>
            </a:r>
            <a:r>
              <a:rPr lang="en-US" dirty="0" err="1"/>
              <a:t>quioat</a:t>
            </a:r>
            <a:r>
              <a:rPr lang="en-US" dirty="0"/>
              <a:t>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7388BF7-9392-41AD-AFE4-86394541267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57784" y="3584448"/>
            <a:ext cx="3145536" cy="1572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spcAft>
                <a:spcPts val="0"/>
              </a:spcAft>
              <a:defRPr sz="900" baseline="0">
                <a:solidFill>
                  <a:srgbClr val="2D3C4B"/>
                </a:solidFill>
                <a:latin typeface="Gelion Regular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class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, </a:t>
            </a:r>
            <a:r>
              <a:rPr lang="en-US" dirty="0" err="1"/>
              <a:t>aenean</a:t>
            </a:r>
            <a:r>
              <a:rPr lang="en-US" dirty="0"/>
              <a:t> non a in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ante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cum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, integer </a:t>
            </a:r>
            <a:r>
              <a:rPr lang="en-US" dirty="0" err="1"/>
              <a:t>placerat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 mi eros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,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ligula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4124B12-04F3-4CF3-9705-5825C2DC3D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15384" y="0"/>
            <a:ext cx="4928616" cy="685746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13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7294464-AD1E-4413-8700-60F874C2BF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918B285-26B3-4F93-AF11-3836AC1F205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7784" y="280416"/>
            <a:ext cx="3145536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 u="sng" baseline="0">
                <a:solidFill>
                  <a:srgbClr val="B49F5F"/>
                </a:solidFill>
                <a:uFill>
                  <a:solidFill>
                    <a:srgbClr val="B49F5F"/>
                  </a:solidFill>
                </a:uFill>
                <a:latin typeface="Optima" pitchFamily="2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AE29484-B297-49A0-B060-8710F8D2DB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7784" y="1755648"/>
            <a:ext cx="3145536" cy="1316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4000">
                <a:solidFill>
                  <a:srgbClr val="CB6716"/>
                </a:solidFill>
                <a:latin typeface="Optima" pitchFamily="2" charset="0"/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3D9AC5C-968E-4FB6-9939-1DC5B59E8D7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57784" y="3316224"/>
            <a:ext cx="3145536" cy="1100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300" baseline="0">
                <a:solidFill>
                  <a:srgbClr val="B49F5F"/>
                </a:solidFill>
                <a:latin typeface="Gelion Regular"/>
              </a:defRPr>
            </a:lvl1pPr>
          </a:lstStyle>
          <a:p>
            <a:pPr lvl="0"/>
            <a:r>
              <a:rPr lang="en-US" dirty="0"/>
              <a:t>Lord Wandsworth College </a:t>
            </a:r>
            <a:r>
              <a:rPr lang="en-US" dirty="0" err="1"/>
              <a:t>enscilli</a:t>
            </a:r>
            <a:r>
              <a:rPr lang="en-US" dirty="0"/>
              <a:t> </a:t>
            </a:r>
            <a:r>
              <a:rPr lang="en-US" dirty="0" err="1"/>
              <a:t>andene</a:t>
            </a:r>
            <a:r>
              <a:rPr lang="en-US" dirty="0"/>
              <a:t> </a:t>
            </a:r>
            <a:r>
              <a:rPr lang="en-US" dirty="0" err="1"/>
              <a:t>natia</a:t>
            </a:r>
            <a:r>
              <a:rPr lang="en-US" dirty="0"/>
              <a:t> </a:t>
            </a:r>
            <a:r>
              <a:rPr lang="en-US" dirty="0" err="1"/>
              <a:t>consendis</a:t>
            </a:r>
            <a:r>
              <a:rPr lang="en-US" dirty="0"/>
              <a:t> </a:t>
            </a:r>
            <a:r>
              <a:rPr lang="en-US" dirty="0" err="1"/>
              <a:t>sequida</a:t>
            </a:r>
            <a:r>
              <a:rPr lang="en-US" dirty="0"/>
              <a:t> </a:t>
            </a:r>
            <a:r>
              <a:rPr lang="en-US" dirty="0" err="1"/>
              <a:t>nempora</a:t>
            </a:r>
            <a:r>
              <a:rPr lang="en-US" dirty="0"/>
              <a:t> </a:t>
            </a:r>
            <a:r>
              <a:rPr lang="en-US" dirty="0" err="1"/>
              <a:t>atam</a:t>
            </a:r>
            <a:r>
              <a:rPr lang="en-US" dirty="0"/>
              <a:t> </a:t>
            </a:r>
            <a:r>
              <a:rPr lang="en-US" dirty="0" err="1"/>
              <a:t>repuditaque</a:t>
            </a:r>
            <a:r>
              <a:rPr lang="en-US" dirty="0"/>
              <a:t> </a:t>
            </a:r>
            <a:r>
              <a:rPr lang="en-US" dirty="0" err="1"/>
              <a:t>nihicip</a:t>
            </a:r>
            <a:r>
              <a:rPr lang="en-US" dirty="0"/>
              <a:t> </a:t>
            </a:r>
            <a:r>
              <a:rPr lang="en-US" dirty="0" err="1"/>
              <a:t>sandenis</a:t>
            </a:r>
            <a:r>
              <a:rPr lang="en-US" dirty="0"/>
              <a:t> </a:t>
            </a:r>
            <a:r>
              <a:rPr lang="en-US" dirty="0" err="1"/>
              <a:t>vendus</a:t>
            </a:r>
            <a:r>
              <a:rPr lang="en-US" dirty="0"/>
              <a:t> </a:t>
            </a:r>
            <a:r>
              <a:rPr lang="en-US" dirty="0" err="1"/>
              <a:t>quioat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119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8DD72-B33B-45B3-B06B-29295A21630A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F6C0A-8BE7-49F0-85E6-77AEE90A2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83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97" r:id="rId3"/>
    <p:sldLayoutId id="2147483699" r:id="rId4"/>
    <p:sldLayoutId id="214748369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C2C7F-6702-4BD6-9E0D-70015C885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7303B-0909-4894-8B23-6FFB8627F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Form - Communicating information Creatively</a:t>
            </a:r>
          </a:p>
        </p:txBody>
      </p:sp>
    </p:spTree>
    <p:extLst>
      <p:ext uri="{BB962C8B-B14F-4D97-AF65-F5344CB8AC3E}">
        <p14:creationId xmlns:p14="http://schemas.microsoft.com/office/powerpoint/2010/main" val="338943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1EA2FB-5996-4458-895E-A798FB641D0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/>
              <a:t>Year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2EDC2-BEB2-4666-9231-7B3F40E7C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Form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55F22-EAB6-4EA1-8407-F390F7C92F6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/>
              <a:t>The 3</a:t>
            </a:r>
            <a:r>
              <a:rPr lang="en-GB" baseline="30000" dirty="0"/>
              <a:t>rd</a:t>
            </a:r>
            <a:r>
              <a:rPr lang="en-GB" dirty="0"/>
              <a:t> Form Computer Science course focuses on the key skills of collaboration, communication and creativity.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1EE582-AB61-4656-9FA9-C23B0C57777E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GB" dirty="0"/>
              <a:t>We focus on three sections of work during the 3</a:t>
            </a:r>
            <a:r>
              <a:rPr lang="en-GB" baseline="30000" dirty="0"/>
              <a:t>rd</a:t>
            </a:r>
            <a:r>
              <a:rPr lang="en-GB" dirty="0"/>
              <a:t> Form at Lord Wandsworth College. We complete a full web design project, a series of modules on key theoretical knowledge to build a foundation for the GCSE and the use of programming concepts within Minecraft.</a:t>
            </a:r>
          </a:p>
        </p:txBody>
      </p:sp>
      <p:pic>
        <p:nvPicPr>
          <p:cNvPr id="10" name="Picture Placeholder 9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DC661C35-A70C-4137-87FD-564E647AD7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434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text&#10;&#10;Description automatically generated">
            <a:extLst>
              <a:ext uri="{FF2B5EF4-FFF2-40B4-BE49-F238E27FC236}">
                <a16:creationId xmlns:a16="http://schemas.microsoft.com/office/drawing/2014/main" id="{67A4AF0A-B39D-4906-9B64-6F588E6AAC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1C7C3-EBF1-48E0-A983-F836E8550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Web Design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54817-3C6C-460E-A3F5-D30F73CB6A8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/>
              <a:t>This section introduces students to the foundations of web development using HTML, CSS and JavaScript before allowing students the opportunity to develop their own website.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536FAB-9B3D-4B88-890F-6C11114053F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GB" dirty="0"/>
              <a:t>The summative assessment for this section looks at the full project development cycle. </a:t>
            </a:r>
          </a:p>
          <a:p>
            <a:r>
              <a:rPr lang="en-GB" dirty="0"/>
              <a:t>Students are encouraged to place equal amounts of importance on research, analysis, design and evaluation, as well as the actual development of the website.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90416A-E56E-4BC7-A0AF-7CD277D7586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/>
              <a:t>Communicating Information - Web Design</a:t>
            </a:r>
          </a:p>
        </p:txBody>
      </p:sp>
    </p:spTree>
    <p:extLst>
      <p:ext uri="{BB962C8B-B14F-4D97-AF65-F5344CB8AC3E}">
        <p14:creationId xmlns:p14="http://schemas.microsoft.com/office/powerpoint/2010/main" val="355841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A0844DEE-21EA-48FE-9F92-0085209815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1C7C3-EBF1-48E0-A983-F836E8550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Theory Topics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54817-3C6C-460E-A3F5-D30F73CB6A8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/>
              <a:t>Students cover a range of modules looking at topics such as System Security, Hardware and Binary Representation.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536FAB-9B3D-4B88-890F-6C11114053F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GB" dirty="0"/>
              <a:t>Work in these modules is assessed by using paper based assessments in the same way as GCSE students (+2).</a:t>
            </a:r>
          </a:p>
          <a:p>
            <a:r>
              <a:rPr lang="en-GB" dirty="0"/>
              <a:t>The expectation of the classwork is that students will develop their theory into a website, developing the work of the previous section, rather than working solely in OneNote.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90416A-E56E-4BC7-A0AF-7CD277D7586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/>
              <a:t>Communicating Information – Theory</a:t>
            </a:r>
          </a:p>
        </p:txBody>
      </p:sp>
    </p:spTree>
    <p:extLst>
      <p:ext uri="{BB962C8B-B14F-4D97-AF65-F5344CB8AC3E}">
        <p14:creationId xmlns:p14="http://schemas.microsoft.com/office/powerpoint/2010/main" val="176764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42D18C60-AB3A-4766-BD19-FD7FB1AB5C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5384" y="1700784"/>
            <a:ext cx="4928616" cy="3456432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1C7C3-EBF1-48E0-A983-F836E8550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Minecraft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54817-3C6C-460E-A3F5-D30F73CB6A8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/>
              <a:t>Students use the popular Minecraft Education to understand key programming concepts such as sequence, iteration and methods.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536FAB-9B3D-4B88-890F-6C11114053F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GB" dirty="0"/>
              <a:t>Students will develop their JavaScript skills inside Minecraft, making the agent build structures programmatically.</a:t>
            </a:r>
          </a:p>
          <a:p>
            <a:r>
              <a:rPr lang="en-GB" dirty="0"/>
              <a:t>The expectation is that students will design and program their own large and detailed structures and collaborate with other students in their group.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90416A-E56E-4BC7-A0AF-7CD277D7586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/>
              <a:t>Collaborative development - Minecraft</a:t>
            </a:r>
          </a:p>
        </p:txBody>
      </p:sp>
    </p:spTree>
    <p:extLst>
      <p:ext uri="{BB962C8B-B14F-4D97-AF65-F5344CB8AC3E}">
        <p14:creationId xmlns:p14="http://schemas.microsoft.com/office/powerpoint/2010/main" val="81663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109760-E151-474D-9FE6-210C03B49A3B}"/>
              </a:ext>
            </a:extLst>
          </p:cNvPr>
          <p:cNvSpPr>
            <a:spLocks noGrp="1"/>
          </p:cNvSpPr>
          <p:nvPr>
            <p:ph idx="13"/>
          </p:nvPr>
        </p:nvSpPr>
        <p:spPr/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91CF2-AF29-4970-9B59-44F09896F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CCB81-E177-4A92-B81A-AED59E3E93CA}"/>
              </a:ext>
            </a:extLst>
          </p:cNvPr>
          <p:cNvSpPr>
            <a:spLocks noGrp="1"/>
          </p:cNvSpPr>
          <p:nvPr>
            <p:ph idx="11"/>
          </p:nvPr>
        </p:nvSpPr>
        <p:spPr/>
      </p:sp>
    </p:spTree>
    <p:extLst>
      <p:ext uri="{BB962C8B-B14F-4D97-AF65-F5344CB8AC3E}">
        <p14:creationId xmlns:p14="http://schemas.microsoft.com/office/powerpoint/2010/main" val="1779682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WC Powerpoint Templates" id="{1B755C85-FB02-44CD-82FF-A56AB2E0D5AE}" vid="{BFF5FF47-0A49-46A8-B090-8E18FB9A661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6F20EAC1733A40A81EC74007206B80" ma:contentTypeVersion="7" ma:contentTypeDescription="Create a new document." ma:contentTypeScope="" ma:versionID="28b98e34d1b5b272cbc7c689a1a5e6b7">
  <xsd:schema xmlns:xsd="http://www.w3.org/2001/XMLSchema" xmlns:xs="http://www.w3.org/2001/XMLSchema" xmlns:p="http://schemas.microsoft.com/office/2006/metadata/properties" xmlns:ns2="008b7960-1bcf-48ea-97a2-4df6678cbfc4" targetNamespace="http://schemas.microsoft.com/office/2006/metadata/properties" ma:root="true" ma:fieldsID="bf3b34d07d443d969b60338c009df649" ns2:_="">
    <xsd:import namespace="008b7960-1bcf-48ea-97a2-4df6678cbf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b7960-1bcf-48ea-97a2-4df6678cbf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6641DD-7D71-46C0-8630-08DC0712D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8b7960-1bcf-48ea-97a2-4df6678cbf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2E4FDA-B3FF-4606-87D4-59BDDAB5DB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587B78-7647-420D-8FC1-D6C5761DB51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295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Gelion Regular</vt:lpstr>
      <vt:lpstr>Gelion Semi Bold</vt:lpstr>
      <vt:lpstr>Optima</vt:lpstr>
      <vt:lpstr>Office Theme</vt:lpstr>
      <vt:lpstr>Computer Science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offord</dc:creator>
  <cp:lastModifiedBy>Estelle Benson</cp:lastModifiedBy>
  <cp:revision>4</cp:revision>
  <dcterms:created xsi:type="dcterms:W3CDTF">2021-12-10T15:28:04Z</dcterms:created>
  <dcterms:modified xsi:type="dcterms:W3CDTF">2022-02-25T16:54:56Z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0x010100786F20EAC1733A40A81EC74007206B80</vt:lpwstr>
  </property>
</Properties>
</file>